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78" r:id="rId3"/>
    <p:sldId id="277" r:id="rId4"/>
    <p:sldId id="279" r:id="rId5"/>
    <p:sldId id="258" r:id="rId6"/>
    <p:sldId id="259" r:id="rId7"/>
    <p:sldId id="280" r:id="rId8"/>
    <p:sldId id="266" r:id="rId9"/>
    <p:sldId id="260" r:id="rId10"/>
    <p:sldId id="272" r:id="rId11"/>
    <p:sldId id="273" r:id="rId12"/>
    <p:sldId id="274" r:id="rId13"/>
    <p:sldId id="281" r:id="rId14"/>
    <p:sldId id="282" r:id="rId15"/>
    <p:sldId id="283" r:id="rId16"/>
    <p:sldId id="284" r:id="rId17"/>
    <p:sldId id="286" r:id="rId18"/>
    <p:sldId id="287" r:id="rId19"/>
    <p:sldId id="288" r:id="rId20"/>
    <p:sldId id="275" r:id="rId21"/>
    <p:sldId id="289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849"/>
    <a:srgbClr val="FF9900"/>
    <a:srgbClr val="FFFFFF"/>
    <a:srgbClr val="FAB46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69ACF-0005-418E-A092-9BA8DD361897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2B30-1C5E-4D2A-B9A9-BECE5AD9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images are not calibrated, image dimension show is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é </a:t>
            </a:r>
            <a:r>
              <a:rPr lang="en-US" dirty="0" err="1"/>
              <a:t>capaz</a:t>
            </a:r>
            <a:r>
              <a:rPr lang="en-US" dirty="0"/>
              <a:t> de ser 15-25 </a:t>
            </a:r>
            <a:r>
              <a:rPr lang="en-US" dirty="0" err="1"/>
              <a:t>minutos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Linha</a:t>
            </a:r>
            <a:r>
              <a:rPr lang="en-US" dirty="0"/>
              <a:t> de </a:t>
            </a:r>
            <a:r>
              <a:rPr lang="en-US" dirty="0" err="1"/>
              <a:t>cima</a:t>
            </a:r>
            <a:r>
              <a:rPr lang="en-US" dirty="0"/>
              <a:t>, composite.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é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daltonimos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Hilo allows to see saturation</a:t>
            </a:r>
          </a:p>
          <a:p>
            <a:r>
              <a:rPr lang="en-US" dirty="0" err="1"/>
              <a:t>Glasbey</a:t>
            </a:r>
            <a:r>
              <a:rPr lang="en-US" dirty="0"/>
              <a:t> </a:t>
            </a:r>
            <a:r>
              <a:rPr lang="en-US" dirty="0" err="1"/>
              <a:t>lut</a:t>
            </a:r>
            <a:r>
              <a:rPr lang="en-US" dirty="0"/>
              <a:t> is good useful to see which areas of the image have the same pixel values. Show a quick demo of </a:t>
            </a:r>
            <a:r>
              <a:rPr lang="en-US" dirty="0" err="1"/>
              <a:t>glasbey</a:t>
            </a:r>
            <a:r>
              <a:rPr lang="en-US" dirty="0"/>
              <a:t> on count masks using blobs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imageJ</a:t>
            </a:r>
            <a:r>
              <a:rPr lang="en-US" dirty="0"/>
              <a:t> functions duplicate images.</a:t>
            </a:r>
          </a:p>
          <a:p>
            <a:r>
              <a:rPr lang="en-US" dirty="0"/>
              <a:t>Spend time to explain what are the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0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 home the fact that you can always change later de color of each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3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an alternative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2B30-1C5E-4D2A-B9A9-BECE5AD9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8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5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1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03C6-5A24-4DCE-9E13-394CBD62B6EB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24B5A-39B3-4C24-B10E-4698DA8C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dinig/IJ-Colour_Correct/blob/main/colour_correct.zip" TargetMode="External"/><Relationship Id="rId2" Type="http://schemas.openxmlformats.org/officeDocument/2006/relationships/hyperlink" Target="https://blog.bham.ac.uk/intellimic/g-landini-software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j.net/formats/bio-format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de.biologists.com/data-visualization-with-flying-colors/research/" TargetMode="External"/><Relationship Id="rId3" Type="http://schemas.openxmlformats.org/officeDocument/2006/relationships/image" Target="../media/image3.tif"/><Relationship Id="rId7" Type="http://schemas.openxmlformats.org/officeDocument/2006/relationships/hyperlink" Target="https://www.osapublishing.org/oe/fulltext.cfm?uri=oe-21-8-9862&amp;id=25277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3181799" y="267309"/>
            <a:ext cx="5828400" cy="82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/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Introduction to Image Processing and Analysis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90000"/>
              </a:lnSpc>
            </a:pP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July 20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</a:t>
            </a:r>
            <a:r>
              <a:rPr lang="en-US" spc="-1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and 22</a:t>
            </a:r>
            <a:r>
              <a:rPr lang="en-US" spc="-1" baseline="30000" dirty="0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nd</a:t>
            </a:r>
            <a:endParaRPr lang="en-US" spc="-1" baseline="30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821184" y="2329721"/>
            <a:ext cx="8549631" cy="2393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ctr">
              <a:lnSpc>
                <a:spcPct val="100000"/>
              </a:lnSpc>
            </a:pPr>
            <a:r>
              <a:rPr lang="en-US" sz="25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How to load, read and obtain information from grayscale and color images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José Serrado Marques</a:t>
            </a: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endParaRPr lang="pt-PT" sz="1500" i="1" spc="-1" dirty="0">
              <a:solidFill>
                <a:srgbClr val="F79646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lang="pt-PT" sz="1400" i="1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Adapted from Nuno P Martins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1997040" y="6373080"/>
            <a:ext cx="469800" cy="26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/>
          <a:lstStyle/>
          <a:p>
            <a:pPr algn="r">
              <a:lnSpc>
                <a:spcPct val="100000"/>
              </a:lnSpc>
            </a:pPr>
            <a:r>
              <a:rPr lang="en-US" sz="900" spc="-1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56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Images vs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16437" y="1329178"/>
            <a:ext cx="9596243" cy="4795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Multidimensional image in ImageJ is a </a:t>
            </a:r>
            <a:r>
              <a:rPr lang="en-US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image (C, Z, T)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can have original pixel values,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false;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pseudocolor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Can work on channels independently,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Samples &gt; Mitosis (5D stack)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Channels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Shape 334"/>
          <p:cNvPicPr/>
          <p:nvPr/>
        </p:nvPicPr>
        <p:blipFill>
          <a:blip r:embed="rId3"/>
          <a:stretch/>
        </p:blipFill>
        <p:spPr>
          <a:xfrm>
            <a:off x="6482280" y="3490977"/>
            <a:ext cx="2236680" cy="3089520"/>
          </a:xfrm>
          <a:prstGeom prst="rect">
            <a:avLst/>
          </a:prstGeom>
          <a:ln>
            <a:noFill/>
          </a:ln>
        </p:spPr>
      </p:pic>
      <p:pic>
        <p:nvPicPr>
          <p:cNvPr id="203" name="Picture 7"/>
          <p:cNvPicPr/>
          <p:nvPr/>
        </p:nvPicPr>
        <p:blipFill>
          <a:blip r:embed="rId4"/>
          <a:stretch/>
        </p:blipFill>
        <p:spPr>
          <a:xfrm>
            <a:off x="2558640" y="4034462"/>
            <a:ext cx="1475280" cy="1494360"/>
          </a:xfrm>
          <a:prstGeom prst="rect">
            <a:avLst/>
          </a:prstGeom>
          <a:ln>
            <a:noFill/>
          </a:ln>
        </p:spPr>
      </p:pic>
      <p:pic>
        <p:nvPicPr>
          <p:cNvPr id="205" name="Picture 8"/>
          <p:cNvPicPr/>
          <p:nvPr/>
        </p:nvPicPr>
        <p:blipFill>
          <a:blip r:embed="rId5"/>
          <a:stretch/>
        </p:blipFill>
        <p:spPr>
          <a:xfrm>
            <a:off x="4520460" y="3924842"/>
            <a:ext cx="1475280" cy="17136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87E1A-3C2B-4B6A-91D6-6A9D22C287F4}"/>
              </a:ext>
            </a:extLst>
          </p:cNvPr>
          <p:cNvSpPr txBox="1"/>
          <p:nvPr/>
        </p:nvSpPr>
        <p:spPr>
          <a:xfrm>
            <a:off x="716437" y="5801873"/>
            <a:ext cx="461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dimensions are just more images in another channel, time or z-plane (normally)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Creating a composite image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tretch/>
        </p:blipFill>
        <p:spPr>
          <a:xfrm>
            <a:off x="7193827" y="3095235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0" name="Picture 5"/>
          <p:cNvPicPr/>
          <p:nvPr/>
        </p:nvPicPr>
        <p:blipFill>
          <a:blip r:embed="rId4"/>
          <a:stretch/>
        </p:blipFill>
        <p:spPr>
          <a:xfrm>
            <a:off x="7193827" y="139545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1" name="Picture 6"/>
          <p:cNvPicPr/>
          <p:nvPr/>
        </p:nvPicPr>
        <p:blipFill>
          <a:blip r:embed="rId5"/>
          <a:stretch/>
        </p:blipFill>
        <p:spPr>
          <a:xfrm>
            <a:off x="7193827" y="4795020"/>
            <a:ext cx="1994040" cy="1438920"/>
          </a:xfrm>
          <a:prstGeom prst="rect">
            <a:avLst/>
          </a:prstGeom>
          <a:ln>
            <a:noFill/>
          </a:ln>
        </p:spPr>
      </p:pic>
      <p:pic>
        <p:nvPicPr>
          <p:cNvPr id="212" name="Picture 7"/>
          <p:cNvPicPr/>
          <p:nvPr/>
        </p:nvPicPr>
        <p:blipFill>
          <a:blip r:embed="rId6"/>
          <a:stretch/>
        </p:blipFill>
        <p:spPr>
          <a:xfrm>
            <a:off x="1169940" y="4195440"/>
            <a:ext cx="3003120" cy="2167200"/>
          </a:xfrm>
          <a:prstGeom prst="rect">
            <a:avLst/>
          </a:prstGeom>
          <a:ln>
            <a:noFill/>
          </a:ln>
        </p:spPr>
      </p:pic>
      <p:pic>
        <p:nvPicPr>
          <p:cNvPr id="213" name="Picture 8"/>
          <p:cNvPicPr/>
          <p:nvPr/>
        </p:nvPicPr>
        <p:blipFill>
          <a:blip r:embed="rId7"/>
          <a:stretch/>
        </p:blipFill>
        <p:spPr>
          <a:xfrm>
            <a:off x="4984683" y="3559320"/>
            <a:ext cx="1397520" cy="280332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567390" y="121374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Get channel images: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Hela Cells </a:t>
            </a:r>
          </a:p>
          <a:p>
            <a:pPr marL="557280" lvl="1" indent="-11808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Image &gt; Split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Color &gt; Merge Channels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Select on image per channel/color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Experiment with the bottom options (or whatever options you want)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Composite to RGB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58488" y="1307947"/>
            <a:ext cx="9651232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Create a composite image by merging previous channels,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As red, green and blue.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Convert to RGB,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Type &gt; RGB color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120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Channels Tool &gt; More... &gt; Convert to RGB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of the RGB image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Do the same again but Cyan instead of Blue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Split channels and see what happens to all channels when you split the RGB image.</a:t>
            </a: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which channel is different?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9"/>
          <p:cNvPicPr/>
          <p:nvPr/>
        </p:nvPicPr>
        <p:blipFill>
          <a:blip r:embed="rId2"/>
          <a:stretch/>
        </p:blipFill>
        <p:spPr>
          <a:xfrm>
            <a:off x="6838877" y="4784400"/>
            <a:ext cx="2493000" cy="1798920"/>
          </a:xfrm>
          <a:prstGeom prst="rect">
            <a:avLst/>
          </a:prstGeom>
          <a:ln>
            <a:noFill/>
          </a:ln>
        </p:spPr>
      </p:pic>
      <p:pic>
        <p:nvPicPr>
          <p:cNvPr id="220" name="Picture 5"/>
          <p:cNvPicPr/>
          <p:nvPr/>
        </p:nvPicPr>
        <p:blipFill>
          <a:blip r:embed="rId3"/>
          <a:stretch/>
        </p:blipFill>
        <p:spPr>
          <a:xfrm>
            <a:off x="1907656" y="4784400"/>
            <a:ext cx="2493000" cy="179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Working with RGB images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82339" y="136242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When working with color images, these may need to be adjusted.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Colors need to be adjusted manually when acquisition software doesn’t.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ImageJ/Fiji has the tools to do it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Histogram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Balance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5"/>
          <p:cNvPicPr/>
          <p:nvPr/>
        </p:nvPicPr>
        <p:blipFill>
          <a:blip r:embed="rId2"/>
          <a:stretch/>
        </p:blipFill>
        <p:spPr>
          <a:xfrm>
            <a:off x="2547480" y="3872520"/>
            <a:ext cx="2878920" cy="2158920"/>
          </a:xfrm>
          <a:prstGeom prst="rect">
            <a:avLst/>
          </a:prstGeom>
          <a:ln>
            <a:noFill/>
          </a:ln>
        </p:spPr>
      </p:pic>
      <p:pic>
        <p:nvPicPr>
          <p:cNvPr id="232" name="Picture 6"/>
          <p:cNvPicPr/>
          <p:nvPr/>
        </p:nvPicPr>
        <p:blipFill>
          <a:blip r:embed="rId3"/>
          <a:stretch/>
        </p:blipFill>
        <p:spPr>
          <a:xfrm>
            <a:off x="6929760" y="3872520"/>
            <a:ext cx="2878920" cy="215892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845080" y="49525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87297" y="1299960"/>
            <a:ext cx="833148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Samples &gt; embryos.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Draw a ROI in a white region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the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Analyze &gt; Color Histogram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Check the average levels for 3 colors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Open the color balance tool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 &gt; Adjust &gt; Color Balance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Set the Maximum Red value to the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rMean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Repeat for other 2 channels.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3"/>
          <a:stretch/>
        </p:blipFill>
        <p:spPr>
          <a:xfrm>
            <a:off x="4105920" y="3850200"/>
            <a:ext cx="1832760" cy="2505240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357636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4182960" y="5961600"/>
            <a:ext cx="596160" cy="358560"/>
          </a:xfrm>
          <a:prstGeom prst="rect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7"/>
          <p:cNvSpPr/>
          <p:nvPr/>
        </p:nvSpPr>
        <p:spPr>
          <a:xfrm>
            <a:off x="606684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3" name="Picture 10"/>
          <p:cNvPicPr/>
          <p:nvPr/>
        </p:nvPicPr>
        <p:blipFill>
          <a:blip r:embed="rId4"/>
          <a:stretch/>
        </p:blipFill>
        <p:spPr>
          <a:xfrm>
            <a:off x="6885480" y="3850200"/>
            <a:ext cx="1186920" cy="250524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8209920" y="547308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9"/>
          <p:cNvSpPr/>
          <p:nvPr/>
        </p:nvSpPr>
        <p:spPr>
          <a:xfrm flipV="1">
            <a:off x="7644720" y="5230440"/>
            <a:ext cx="114120" cy="24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E446E-F276-4325-9620-D226AD3B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52" y="4225601"/>
            <a:ext cx="2472512" cy="2009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E5650-A113-4D07-8C76-393C2BD12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777" y="4101943"/>
            <a:ext cx="2776783" cy="2256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6459F6F6-9F05-44D0-976A-44DCAB0B49C6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0E39C5A6-FE7C-471A-877D-B5F46202E0AE}"/>
              </a:ext>
            </a:extLst>
          </p:cNvPr>
          <p:cNvSpPr/>
          <p:nvPr/>
        </p:nvSpPr>
        <p:spPr>
          <a:xfrm>
            <a:off x="587296" y="1299960"/>
            <a:ext cx="10828563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Another way of doing the same thing - Split channels and adjust each channel individually.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5C87D-D950-49C3-9C10-46ED1B81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1" y="2057436"/>
            <a:ext cx="2472512" cy="2009677"/>
          </a:xfrm>
          <a:prstGeom prst="rect">
            <a:avLst/>
          </a:prstGeom>
        </p:spPr>
      </p:pic>
      <p:sp>
        <p:nvSpPr>
          <p:cNvPr id="5" name="CustomShape 5">
            <a:extLst>
              <a:ext uri="{FF2B5EF4-FFF2-40B4-BE49-F238E27FC236}">
                <a16:creationId xmlns:a16="http://schemas.microsoft.com/office/drawing/2014/main" id="{8868EB97-28FC-42BB-BDF8-2746D1A68CE5}"/>
              </a:ext>
            </a:extLst>
          </p:cNvPr>
          <p:cNvSpPr/>
          <p:nvPr/>
        </p:nvSpPr>
        <p:spPr>
          <a:xfrm>
            <a:off x="3887445" y="2871282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00621-CAFC-476E-BC91-FD0A439B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00" y="2266581"/>
            <a:ext cx="1789660" cy="145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891F5-34D9-454A-B388-6267CD3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23" y="2266581"/>
            <a:ext cx="1789660" cy="145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D6F76-7132-4A79-B5B1-BDBBF8FE0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777" y="2266581"/>
            <a:ext cx="1789660" cy="1454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B6E9F-D3A6-4FEF-96C7-F434A9353568}"/>
              </a:ext>
            </a:extLst>
          </p:cNvPr>
          <p:cNvSpPr txBox="1"/>
          <p:nvPr/>
        </p:nvSpPr>
        <p:spPr>
          <a:xfrm>
            <a:off x="5636368" y="190351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18862-534E-4CD0-A2D8-76E644DC1C09}"/>
              </a:ext>
            </a:extLst>
          </p:cNvPr>
          <p:cNvSpPr txBox="1"/>
          <p:nvPr/>
        </p:nvSpPr>
        <p:spPr>
          <a:xfrm>
            <a:off x="7426028" y="1898125"/>
            <a:ext cx="8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AED3A-A834-4051-97E8-DD59B331F21C}"/>
              </a:ext>
            </a:extLst>
          </p:cNvPr>
          <p:cNvSpPr txBox="1"/>
          <p:nvPr/>
        </p:nvSpPr>
        <p:spPr>
          <a:xfrm>
            <a:off x="9502522" y="1872770"/>
            <a:ext cx="6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99C0E-DCA1-4331-9E2B-0CBAEBC2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51" y="3800767"/>
            <a:ext cx="864009" cy="2006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5A25A-0856-48E9-8921-EF3DF4B7C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447" y="3800767"/>
            <a:ext cx="864009" cy="2006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3C7E55-F398-45B5-A789-A6C9F29F6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1601" y="3800768"/>
            <a:ext cx="864009" cy="2006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054A0E-715D-46F2-8E84-12960A9DFB0A}"/>
              </a:ext>
            </a:extLst>
          </p:cNvPr>
          <p:cNvSpPr txBox="1"/>
          <p:nvPr/>
        </p:nvSpPr>
        <p:spPr>
          <a:xfrm>
            <a:off x="3327661" y="4458790"/>
            <a:ext cx="201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histograms</a:t>
            </a: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CC7F199B-8BB3-439A-AC89-DE407DC8989F}"/>
              </a:ext>
            </a:extLst>
          </p:cNvPr>
          <p:cNvSpPr/>
          <p:nvPr/>
        </p:nvSpPr>
        <p:spPr>
          <a:xfrm>
            <a:off x="587297" y="5958392"/>
            <a:ext cx="851899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Merge them. Make sure to use the correct colors for the correct image.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47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5FB620B-7A31-4A3A-9C1C-39335620B9BA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Adjusting RGB images but using a plugin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7EAF1-58E5-400E-8598-DB2936054B31}"/>
              </a:ext>
            </a:extLst>
          </p:cNvPr>
          <p:cNvSpPr txBox="1"/>
          <p:nvPr/>
        </p:nvSpPr>
        <p:spPr>
          <a:xfrm>
            <a:off x="754144" y="1442301"/>
            <a:ext cx="10312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 thing about Fiji – Most likely there’s a plugin that solves your issue.</a:t>
            </a:r>
          </a:p>
          <a:p>
            <a:endParaRPr lang="en-US" dirty="0"/>
          </a:p>
          <a:p>
            <a:r>
              <a:rPr lang="en-US" dirty="0"/>
              <a:t>For color correction, there’s an old plugin called “</a:t>
            </a:r>
            <a:r>
              <a:rPr lang="en-US" dirty="0" err="1"/>
              <a:t>Colour</a:t>
            </a:r>
            <a:r>
              <a:rPr lang="en-US" dirty="0"/>
              <a:t> Correct”. You can find it here - </a:t>
            </a:r>
            <a:r>
              <a:rPr lang="en-US" dirty="0">
                <a:hlinkClick r:id="rId2"/>
              </a:rPr>
              <a:t>https://blog.bham.ac.uk/intellimic/g-landini-software/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Download the zip file from the </a:t>
            </a:r>
            <a:r>
              <a:rPr lang="en-US" dirty="0" err="1"/>
              <a:t>github</a:t>
            </a:r>
            <a:r>
              <a:rPr lang="en-US" dirty="0"/>
              <a:t> page </a:t>
            </a:r>
            <a:r>
              <a:rPr lang="en-US" dirty="0">
                <a:hlinkClick r:id="rId3"/>
              </a:rPr>
              <a:t>https://github.com/landinig/IJ-Colour_Correct/blob/main/colour_correct.zip</a:t>
            </a:r>
            <a:endParaRPr lang="en-US" dirty="0"/>
          </a:p>
          <a:p>
            <a:endParaRPr lang="en-US" dirty="0"/>
          </a:p>
          <a:p>
            <a:r>
              <a:rPr lang="en-US" dirty="0"/>
              <a:t>Unzip inside your Fiji plugins folder.</a:t>
            </a:r>
          </a:p>
          <a:p>
            <a:endParaRPr lang="en-US" dirty="0"/>
          </a:p>
          <a:p>
            <a:r>
              <a:rPr lang="en-US" dirty="0"/>
              <a:t>Restart Fiji. </a:t>
            </a:r>
          </a:p>
          <a:p>
            <a:endParaRPr lang="en-US" dirty="0"/>
          </a:p>
          <a:p>
            <a:r>
              <a:rPr lang="en-US" dirty="0"/>
              <a:t>Follow plugins instructions.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B8397-809E-4E20-B3D2-94E4B28A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1" y="3512616"/>
            <a:ext cx="6141407" cy="30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DD7B524-DE3B-4DE8-8F0A-80C29191E4B0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5CDF-4E27-438E-809F-39659D6F2728}"/>
              </a:ext>
            </a:extLst>
          </p:cNvPr>
          <p:cNvSpPr txBox="1"/>
          <p:nvPr/>
        </p:nvSpPr>
        <p:spPr>
          <a:xfrm>
            <a:off x="876693" y="1593129"/>
            <a:ext cx="26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Convallaria_10x.czi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32085-645F-4DDF-806E-75001BFC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759" y="2180610"/>
            <a:ext cx="5355178" cy="36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53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79BE43F-5BEA-4E67-8D37-61678D2C0DBB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Installing other plugins and Bio-Formats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BA5E-1590-4648-8C36-98ACE54D63E9}"/>
              </a:ext>
            </a:extLst>
          </p:cNvPr>
          <p:cNvSpPr txBox="1"/>
          <p:nvPr/>
        </p:nvSpPr>
        <p:spPr>
          <a:xfrm>
            <a:off x="1055802" y="1611984"/>
            <a:ext cx="467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Fiji update site:</a:t>
            </a:r>
          </a:p>
          <a:p>
            <a:r>
              <a:rPr lang="en-US" dirty="0"/>
              <a:t>- Help &gt; Update…  (the 3 dots are intentional)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37C29-67A1-4350-9B03-57759998C1BF}"/>
              </a:ext>
            </a:extLst>
          </p:cNvPr>
          <p:cNvSpPr txBox="1"/>
          <p:nvPr/>
        </p:nvSpPr>
        <p:spPr>
          <a:xfrm>
            <a:off x="1480008" y="3308808"/>
            <a:ext cx="5439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Bio-formats info </a:t>
            </a:r>
            <a:r>
              <a:rPr lang="en-US" dirty="0">
                <a:hlinkClick r:id="rId2"/>
              </a:rPr>
              <a:t>https://imagej.net/formats/bio-formats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96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75D5-C233-4626-8912-6E3749C9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1" y="1829966"/>
            <a:ext cx="9923957" cy="42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2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EF01-8A59-427A-B218-D2197915BDF8}"/>
              </a:ext>
            </a:extLst>
          </p:cNvPr>
          <p:cNvSpPr txBox="1"/>
          <p:nvPr/>
        </p:nvSpPr>
        <p:spPr>
          <a:xfrm>
            <a:off x="1376038" y="1651247"/>
            <a:ext cx="529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Open Fiji</a:t>
            </a:r>
          </a:p>
          <a:p>
            <a:pPr marL="285750" indent="-285750">
              <a:buFontTx/>
              <a:buChar char="-"/>
            </a:pPr>
            <a:r>
              <a:rPr lang="en-US" dirty="0"/>
              <a:t>File &gt; Open Samples &gt; Neurons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the info on the top of the image window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57D1B-6684-4058-BD2F-1BC154C8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69"/>
          <a:stretch/>
        </p:blipFill>
        <p:spPr>
          <a:xfrm>
            <a:off x="3351874" y="3125692"/>
            <a:ext cx="4991100" cy="1200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CAE89-E466-478B-841C-E53228269770}"/>
              </a:ext>
            </a:extLst>
          </p:cNvPr>
          <p:cNvSpPr txBox="1"/>
          <p:nvPr/>
        </p:nvSpPr>
        <p:spPr>
          <a:xfrm>
            <a:off x="3351874" y="4606816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dimensions (in pixels); bit-depth; Image size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1C2C01F-F121-4963-B750-EF5FE21B36D1}"/>
              </a:ext>
            </a:extLst>
          </p:cNvPr>
          <p:cNvSpPr/>
          <p:nvPr/>
        </p:nvSpPr>
        <p:spPr>
          <a:xfrm rot="1946678">
            <a:off x="3529306" y="3876999"/>
            <a:ext cx="993431" cy="49531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3E3DBF32-ABF2-4136-8A06-4CB11941F2B0}"/>
              </a:ext>
            </a:extLst>
          </p:cNvPr>
          <p:cNvSpPr/>
          <p:nvPr/>
        </p:nvSpPr>
        <p:spPr>
          <a:xfrm rot="1946678">
            <a:off x="4926117" y="4085982"/>
            <a:ext cx="1645305" cy="580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D664E57-CF7F-41DB-9ADE-3E51BF6A38F7}"/>
              </a:ext>
            </a:extLst>
          </p:cNvPr>
          <p:cNvSpPr/>
          <p:nvPr/>
        </p:nvSpPr>
        <p:spPr>
          <a:xfrm rot="1946678" flipV="1">
            <a:off x="5380440" y="3931045"/>
            <a:ext cx="2315502" cy="3679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C1B11A7E-03E4-4C1E-BD8A-A7C68CAC40D7}"/>
              </a:ext>
            </a:extLst>
          </p:cNvPr>
          <p:cNvSpPr/>
          <p:nvPr/>
        </p:nvSpPr>
        <p:spPr>
          <a:xfrm rot="1946678">
            <a:off x="4387094" y="3998132"/>
            <a:ext cx="1295975" cy="31539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9DD9E-5984-4F10-A436-BA2374C29061}"/>
              </a:ext>
            </a:extLst>
          </p:cNvPr>
          <p:cNvSpPr txBox="1"/>
          <p:nvPr/>
        </p:nvSpPr>
        <p:spPr>
          <a:xfrm>
            <a:off x="2626661" y="5071493"/>
            <a:ext cx="69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images are not calibrated, image dimension show only the pixels</a:t>
            </a:r>
          </a:p>
        </p:txBody>
      </p:sp>
    </p:spTree>
    <p:extLst>
      <p:ext uri="{BB962C8B-B14F-4D97-AF65-F5344CB8AC3E}">
        <p14:creationId xmlns:p14="http://schemas.microsoft.com/office/powerpoint/2010/main" val="33170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38200" y="2012471"/>
          <a:ext cx="10077324" cy="293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1746">
                  <a:extLst>
                    <a:ext uri="{9D8B030D-6E8A-4147-A177-3AD203B41FA5}">
                      <a16:colId xmlns:a16="http://schemas.microsoft.com/office/drawing/2014/main" val="827641200"/>
                    </a:ext>
                  </a:extLst>
                </a:gridCol>
                <a:gridCol w="1194486">
                  <a:extLst>
                    <a:ext uri="{9D8B030D-6E8A-4147-A177-3AD203B41FA5}">
                      <a16:colId xmlns:a16="http://schemas.microsoft.com/office/drawing/2014/main" val="3563630007"/>
                    </a:ext>
                  </a:extLst>
                </a:gridCol>
                <a:gridCol w="691979">
                  <a:extLst>
                    <a:ext uri="{9D8B030D-6E8A-4147-A177-3AD203B41FA5}">
                      <a16:colId xmlns:a16="http://schemas.microsoft.com/office/drawing/2014/main" val="315143227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100152389"/>
                    </a:ext>
                  </a:extLst>
                </a:gridCol>
                <a:gridCol w="675503">
                  <a:extLst>
                    <a:ext uri="{9D8B030D-6E8A-4147-A177-3AD203B41FA5}">
                      <a16:colId xmlns:a16="http://schemas.microsoft.com/office/drawing/2014/main" val="3172591997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42327098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363567868"/>
                    </a:ext>
                  </a:extLst>
                </a:gridCol>
                <a:gridCol w="774356">
                  <a:extLst>
                    <a:ext uri="{9D8B030D-6E8A-4147-A177-3AD203B41FA5}">
                      <a16:colId xmlns:a16="http://schemas.microsoft.com/office/drawing/2014/main" val="357393469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4153635210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855984559"/>
                    </a:ext>
                  </a:extLst>
                </a:gridCol>
                <a:gridCol w="1275140">
                  <a:extLst>
                    <a:ext uri="{9D8B030D-6E8A-4147-A177-3AD203B41FA5}">
                      <a16:colId xmlns:a16="http://schemas.microsoft.com/office/drawing/2014/main" val="371970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8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16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32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hyper-stacks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Overlays in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Transpa-rency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dirty="0"/>
                        <a:t>Compression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3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TIFF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Tagged</a:t>
                      </a:r>
                      <a:r>
                        <a:rPr lang="de-CH" sz="900" baseline="0" dirty="0"/>
                        <a:t> Image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6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Join Photographic Expert Group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rgbClr val="FF0000"/>
                          </a:solidFill>
                        </a:rPr>
                        <a:t>lossy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6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Graphics Interchange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Portable Network</a:t>
                      </a:r>
                      <a:r>
                        <a:rPr lang="de-CH" sz="900" baseline="0" dirty="0"/>
                        <a:t> Graphics File Format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5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BMP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Bitmap</a:t>
                      </a:r>
                      <a:r>
                        <a:rPr lang="de-CH" sz="900" baseline="0" dirty="0"/>
                        <a:t> Image Files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07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DICOM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900" dirty="0"/>
                        <a:t>Digital Imaging</a:t>
                      </a:r>
                      <a:r>
                        <a:rPr lang="de-CH" sz="900" baseline="0" dirty="0"/>
                        <a:t> and Communications in Medicine</a:t>
                      </a:r>
                      <a:endParaRPr lang="de-CH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lossless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404659"/>
                  </a:ext>
                </a:extLst>
              </a:tr>
            </a:tbl>
          </a:graphicData>
        </a:graphic>
      </p:graphicFrame>
      <p:sp>
        <p:nvSpPr>
          <p:cNvPr id="5" name="CustomShape 1">
            <a:extLst>
              <a:ext uri="{FF2B5EF4-FFF2-40B4-BE49-F238E27FC236}">
                <a16:creationId xmlns:a16="http://schemas.microsoft.com/office/drawing/2014/main" id="{1E257ECB-33B5-41DE-B857-8844DD200D68}"/>
              </a:ext>
            </a:extLst>
          </p:cNvPr>
          <p:cNvSpPr/>
          <p:nvPr/>
        </p:nvSpPr>
        <p:spPr>
          <a:xfrm>
            <a:off x="1472152" y="427859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Lossy vs. Lossless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56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EB0E5BD-6A6C-434C-B46E-B3CE93368232}"/>
              </a:ext>
            </a:extLst>
          </p:cNvPr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Saving images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DEDFB-2CEA-4511-8008-16F114DACC6C}"/>
              </a:ext>
            </a:extLst>
          </p:cNvPr>
          <p:cNvSpPr txBox="1"/>
          <p:nvPr/>
        </p:nvSpPr>
        <p:spPr>
          <a:xfrm>
            <a:off x="952106" y="1772239"/>
            <a:ext cx="7343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rule of thumb:</a:t>
            </a:r>
          </a:p>
          <a:p>
            <a:pPr marL="285750" indent="-285750">
              <a:buFontTx/>
              <a:buChar char="-"/>
            </a:pPr>
            <a:r>
              <a:rPr lang="en-US" dirty="0"/>
              <a:t>TIFF to process and analyze images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PNGs are normally good for publication, but that depends on the journal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JPEG are good to put images in your lab meetings and presentations.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7E570-91B0-4399-A62F-348DD8EA8D2A}"/>
              </a:ext>
            </a:extLst>
          </p:cNvPr>
          <p:cNvSpPr txBox="1"/>
          <p:nvPr/>
        </p:nvSpPr>
        <p:spPr>
          <a:xfrm>
            <a:off x="952106" y="3516198"/>
            <a:ext cx="938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Big data files (&gt; 500 GB), there are H5, N5 and NGFF image file formats. But that’s for another time.</a:t>
            </a:r>
          </a:p>
        </p:txBody>
      </p:sp>
    </p:spTree>
    <p:extLst>
      <p:ext uri="{BB962C8B-B14F-4D97-AF65-F5344CB8AC3E}">
        <p14:creationId xmlns:p14="http://schemas.microsoft.com/office/powerpoint/2010/main" val="584082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F98B3-3546-433C-8F3D-2D1404F6E408}"/>
              </a:ext>
            </a:extLst>
          </p:cNvPr>
          <p:cNvSpPr/>
          <p:nvPr/>
        </p:nvSpPr>
        <p:spPr>
          <a:xfrm>
            <a:off x="517188" y="1284049"/>
            <a:ext cx="10825264" cy="171415"/>
          </a:xfrm>
          <a:prstGeom prst="rect">
            <a:avLst/>
          </a:prstGeom>
          <a:gradFill flip="none" rotWithShape="1">
            <a:gsLst>
              <a:gs pos="4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19A778-6232-4387-9B28-C2F6A2F99230}"/>
              </a:ext>
            </a:extLst>
          </p:cNvPr>
          <p:cNvSpPr txBox="1"/>
          <p:nvPr/>
        </p:nvSpPr>
        <p:spPr>
          <a:xfrm>
            <a:off x="842371" y="2383993"/>
            <a:ext cx="610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look at image histogram and pixel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EF535-2A59-4387-AB18-D5DB874284BB}"/>
              </a:ext>
            </a:extLst>
          </p:cNvPr>
          <p:cNvSpPr txBox="1"/>
          <p:nvPr/>
        </p:nvSpPr>
        <p:spPr>
          <a:xfrm>
            <a:off x="842371" y="2965277"/>
            <a:ext cx="476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line tool to measure the length of a dendrite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F416EC-B244-4C75-9C3A-6E0166BC6DCD}"/>
              </a:ext>
            </a:extLst>
          </p:cNvPr>
          <p:cNvSpPr txBox="1"/>
          <p:nvPr/>
        </p:nvSpPr>
        <p:spPr>
          <a:xfrm>
            <a:off x="842371" y="3546561"/>
            <a:ext cx="411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the area of the cell body (soma).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3EB76-778E-4216-9831-7738F7D07A42}"/>
              </a:ext>
            </a:extLst>
          </p:cNvPr>
          <p:cNvSpPr txBox="1"/>
          <p:nvPr/>
        </p:nvSpPr>
        <p:spPr>
          <a:xfrm>
            <a:off x="842371" y="4127844"/>
            <a:ext cx="515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embryos. Set scale and measure embryos area.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51CE4-7B64-41DC-8269-B1319235176A}"/>
              </a:ext>
            </a:extLst>
          </p:cNvPr>
          <p:cNvSpPr txBox="1"/>
          <p:nvPr/>
        </p:nvSpPr>
        <p:spPr>
          <a:xfrm>
            <a:off x="842371" y="1802709"/>
            <a:ext cx="610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main Fiji controls</a:t>
            </a:r>
          </a:p>
        </p:txBody>
      </p:sp>
    </p:spTree>
    <p:extLst>
      <p:ext uri="{BB962C8B-B14F-4D97-AF65-F5344CB8AC3E}">
        <p14:creationId xmlns:p14="http://schemas.microsoft.com/office/powerpoint/2010/main" val="1383728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8C67463-7ACE-4235-961F-10EB7165A12C}"/>
              </a:ext>
            </a:extLst>
          </p:cNvPr>
          <p:cNvSpPr/>
          <p:nvPr/>
        </p:nvSpPr>
        <p:spPr>
          <a:xfrm>
            <a:off x="565608" y="359521"/>
            <a:ext cx="48652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Images in Color and Color images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0073DE6-1B9C-4C94-84CB-B128EB325A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298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6E2A4B4-923A-424D-AE19-7DB3EC8A28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394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9F82ABB-F29A-4431-A635-BA74E0FC034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84619" y="1318547"/>
            <a:ext cx="2518920" cy="2518920"/>
          </a:xfrm>
          <a:prstGeom prst="rect">
            <a:avLst/>
          </a:prstGeom>
          <a:ln>
            <a:noFill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FC986F1-F3A7-468F-8F72-B1D49E85871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677419" y="4020320"/>
            <a:ext cx="4580280" cy="286596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0ED66-4752-46AA-B47D-1A3658FAB1CD}"/>
              </a:ext>
            </a:extLst>
          </p:cNvPr>
          <p:cNvSpPr txBox="1"/>
          <p:nvPr/>
        </p:nvSpPr>
        <p:spPr>
          <a:xfrm>
            <a:off x="66953" y="4190155"/>
            <a:ext cx="3610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https://www.osapublishing.org/oe/fulltext.cfm?uri=oe-21-8-9862&amp;id=252779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https://thenode.biologists.com/data-visualization-with-flying-colors/research/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in images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6"/>
          <p:cNvPicPr/>
          <p:nvPr/>
        </p:nvPicPr>
        <p:blipFill>
          <a:blip r:embed="rId2"/>
          <a:stretch/>
        </p:blipFill>
        <p:spPr>
          <a:xfrm>
            <a:off x="4183320" y="2584541"/>
            <a:ext cx="5734668" cy="3998779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5200CF-C14B-457B-8941-701F29C59EA8}"/>
              </a:ext>
            </a:extLst>
          </p:cNvPr>
          <p:cNvGrpSpPr/>
          <p:nvPr/>
        </p:nvGrpSpPr>
        <p:grpSpPr>
          <a:xfrm>
            <a:off x="928952" y="3057351"/>
            <a:ext cx="2946960" cy="2367360"/>
            <a:chOff x="2097585" y="2859344"/>
            <a:chExt cx="2946960" cy="2367360"/>
          </a:xfrm>
        </p:grpSpPr>
        <p:pic>
          <p:nvPicPr>
            <p:cNvPr id="82" name="Picture 24"/>
            <p:cNvPicPr/>
            <p:nvPr/>
          </p:nvPicPr>
          <p:blipFill>
            <a:blip r:embed="rId3"/>
            <a:stretch/>
          </p:blipFill>
          <p:spPr>
            <a:xfrm>
              <a:off x="2097585" y="2859344"/>
              <a:ext cx="2367360" cy="2367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" name="CustomShape 3"/>
            <p:cNvSpPr/>
            <p:nvPr/>
          </p:nvSpPr>
          <p:spPr>
            <a:xfrm>
              <a:off x="3460185" y="3345344"/>
              <a:ext cx="212040" cy="226440"/>
            </a:xfrm>
            <a:prstGeom prst="rect">
              <a:avLst/>
            </a:prstGeom>
            <a:noFill/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CustomShape 4"/>
            <p:cNvSpPr/>
            <p:nvPr/>
          </p:nvSpPr>
          <p:spPr>
            <a:xfrm>
              <a:off x="3672945" y="3459104"/>
              <a:ext cx="1371600" cy="68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9900"/>
              </a:solidFill>
              <a:round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8" name="CustomShape 5"/>
          <p:cNvSpPr/>
          <p:nvPr/>
        </p:nvSpPr>
        <p:spPr>
          <a:xfrm>
            <a:off x="576606" y="1433289"/>
            <a:ext cx="8228520" cy="821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Pixel values are the information on the image, not the color.</a:t>
            </a: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is displayed according to a Lookup Table – LUT, for better visualization.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6559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What is a Lookup Table?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tretch/>
        </p:blipFill>
        <p:spPr>
          <a:xfrm>
            <a:off x="4749600" y="6247800"/>
            <a:ext cx="2691360" cy="305280"/>
          </a:xfrm>
          <a:prstGeom prst="rect">
            <a:avLst/>
          </a:prstGeom>
          <a:ln>
            <a:noFill/>
          </a:ln>
        </p:spPr>
      </p:pic>
      <p:pic>
        <p:nvPicPr>
          <p:cNvPr id="92" name="Picture 5"/>
          <p:cNvPicPr/>
          <p:nvPr/>
        </p:nvPicPr>
        <p:blipFill>
          <a:blip r:embed="rId3"/>
          <a:stretch/>
        </p:blipFill>
        <p:spPr>
          <a:xfrm>
            <a:off x="6478680" y="2724480"/>
            <a:ext cx="2808000" cy="3399840"/>
          </a:xfrm>
          <a:prstGeom prst="rect">
            <a:avLst/>
          </a:prstGeom>
          <a:ln>
            <a:noFill/>
          </a:ln>
        </p:spPr>
      </p:pic>
      <p:pic>
        <p:nvPicPr>
          <p:cNvPr id="93" name="Picture 6"/>
          <p:cNvPicPr/>
          <p:nvPr/>
        </p:nvPicPr>
        <p:blipFill>
          <a:blip r:embed="rId4"/>
          <a:stretch/>
        </p:blipFill>
        <p:spPr>
          <a:xfrm>
            <a:off x="2874000" y="2724480"/>
            <a:ext cx="2821320" cy="340056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435203" y="1532729"/>
            <a:ext cx="8105481" cy="1116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look up table maps the 255 intensity values to 255 arbitrary colors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118080">
              <a:buClr>
                <a:srgbClr val="000000"/>
              </a:buClr>
              <a:buFont typeface="Arial"/>
              <a:buChar char="–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Screens can only project/make 255 colors per channel (Red, Green, Blue)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pixel value will correspond to a specific color of the LUT.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EDD7E617-DDB2-4EA1-AEE1-DE37A8C1431C}"/>
              </a:ext>
            </a:extLst>
          </p:cNvPr>
          <p:cNvSpPr/>
          <p:nvPr/>
        </p:nvSpPr>
        <p:spPr>
          <a:xfrm>
            <a:off x="608970" y="4183793"/>
            <a:ext cx="2399243" cy="10622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5200"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&gt; Color &gt; Display LUTs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B9C6-8BF8-4D64-9E71-379D0D613C83}"/>
              </a:ext>
            </a:extLst>
          </p:cNvPr>
          <p:cNvSpPr txBox="1"/>
          <p:nvPr/>
        </p:nvSpPr>
        <p:spPr>
          <a:xfrm>
            <a:off x="681556" y="1640265"/>
            <a:ext cx="225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Demo:</a:t>
            </a:r>
          </a:p>
          <a:p>
            <a:r>
              <a:rPr lang="en-US" dirty="0"/>
              <a:t>Let's play with LUTs on the neuron image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8DE660-24D7-4B7A-ACC3-C3F65CBA2B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61430" y="1507205"/>
            <a:ext cx="8121600" cy="51148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311EF4AB-3F3D-47C5-B991-71EA06190C34}"/>
              </a:ext>
            </a:extLst>
          </p:cNvPr>
          <p:cNvSpPr/>
          <p:nvPr/>
        </p:nvSpPr>
        <p:spPr>
          <a:xfrm>
            <a:off x="1981740" y="245587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LUTs built-in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47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98174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Some useful LUTs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37960" y="1304100"/>
            <a:ext cx="4113720" cy="50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114120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Used for different purposes: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HiLo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Thermal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Glasbey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5"/>
          <p:cNvPicPr/>
          <p:nvPr/>
        </p:nvPicPr>
        <p:blipFill>
          <a:blip r:embed="rId3"/>
          <a:stretch/>
        </p:blipFill>
        <p:spPr>
          <a:xfrm>
            <a:off x="5777433" y="153396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0" name="Picture 6"/>
          <p:cNvPicPr/>
          <p:nvPr/>
        </p:nvPicPr>
        <p:blipFill>
          <a:blip r:embed="rId4"/>
          <a:stretch/>
        </p:blipFill>
        <p:spPr>
          <a:xfrm>
            <a:off x="8268273" y="153396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72710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HiLo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9758673" y="352260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Thermal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7"/>
          <p:cNvPicPr/>
          <p:nvPr/>
        </p:nvPicPr>
        <p:blipFill>
          <a:blip r:embed="rId5"/>
          <a:stretch/>
        </p:blipFill>
        <p:spPr>
          <a:xfrm>
            <a:off x="82682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9779193" y="623196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8"/>
          <p:cNvPicPr/>
          <p:nvPr/>
        </p:nvPicPr>
        <p:blipFill>
          <a:blip r:embed="rId6"/>
          <a:stretch/>
        </p:blipFill>
        <p:spPr>
          <a:xfrm>
            <a:off x="3641913" y="4243320"/>
            <a:ext cx="2164320" cy="2164320"/>
          </a:xfrm>
          <a:prstGeom prst="rect">
            <a:avLst/>
          </a:prstGeom>
          <a:ln>
            <a:noFill/>
          </a:ln>
        </p:spPr>
      </p:pic>
      <p:pic>
        <p:nvPicPr>
          <p:cNvPr id="156" name="Picture 9"/>
          <p:cNvPicPr/>
          <p:nvPr/>
        </p:nvPicPr>
        <p:blipFill>
          <a:blip r:embed="rId7"/>
          <a:stretch/>
        </p:blipFill>
        <p:spPr>
          <a:xfrm>
            <a:off x="5807673" y="4243320"/>
            <a:ext cx="2164320" cy="2164320"/>
          </a:xfrm>
          <a:prstGeom prst="rect">
            <a:avLst/>
          </a:prstGeom>
          <a:ln>
            <a:noFill/>
          </a:ln>
        </p:spPr>
      </p:pic>
      <p:sp>
        <p:nvSpPr>
          <p:cNvPr id="157" name="CustomShape 7"/>
          <p:cNvSpPr/>
          <p:nvPr/>
        </p:nvSpPr>
        <p:spPr>
          <a:xfrm>
            <a:off x="7140033" y="6407640"/>
            <a:ext cx="653400" cy="17568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Glasbey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981200" y="274680"/>
            <a:ext cx="822852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RGB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41920" y="1407600"/>
            <a:ext cx="10383746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57040" indent="-141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 RGB (Red, Green, Blue) images, colors are made of components of the 3 basic colors: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Picture 4"/>
          <p:cNvPicPr/>
          <p:nvPr/>
        </p:nvPicPr>
        <p:blipFill>
          <a:blip r:embed="rId2"/>
          <a:stretch/>
        </p:blipFill>
        <p:spPr>
          <a:xfrm>
            <a:off x="3797040" y="2271127"/>
            <a:ext cx="4597920" cy="384588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40994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56276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(0, 255, 0)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011840" y="35214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6681720" y="57375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4099440" y="504168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(255, 0, 255)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7011840" y="4292167"/>
            <a:ext cx="11275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(0, 255, 255)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 flipH="1">
            <a:off x="5090160" y="5136007"/>
            <a:ext cx="822600" cy="3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1"/>
          <p:cNvSpPr/>
          <p:nvPr/>
        </p:nvSpPr>
        <p:spPr>
          <a:xfrm>
            <a:off x="6294360" y="5136007"/>
            <a:ext cx="806400" cy="60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2"/>
          <p:cNvSpPr/>
          <p:nvPr/>
        </p:nvSpPr>
        <p:spPr>
          <a:xfrm flipV="1">
            <a:off x="6376800" y="4454527"/>
            <a:ext cx="781560" cy="29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bg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4153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5627640" y="231432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5"/>
          <p:cNvSpPr/>
          <p:nvPr/>
        </p:nvSpPr>
        <p:spPr>
          <a:xfrm>
            <a:off x="6979080" y="2310007"/>
            <a:ext cx="1114920" cy="26892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ctr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1072</Words>
  <Application>Microsoft Office PowerPoint</Application>
  <PresentationFormat>Widescreen</PresentationFormat>
  <Paragraphs>206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zemarques</dc:creator>
  <cp:lastModifiedBy>ze marques</cp:lastModifiedBy>
  <cp:revision>55</cp:revision>
  <dcterms:created xsi:type="dcterms:W3CDTF">2021-07-16T13:02:37Z</dcterms:created>
  <dcterms:modified xsi:type="dcterms:W3CDTF">2021-07-18T21:46:06Z</dcterms:modified>
</cp:coreProperties>
</file>